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varScale="1">
        <p:scale>
          <a:sx n="66" d="100"/>
          <a:sy n="66" d="100"/>
        </p:scale>
        <p:origin x="-150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FE6669FA-4055-4FE5-A3BC-E30D2C8B9AAF}" type="datetimeFigureOut">
              <a:rPr lang="ar-IQ" smtClean="0"/>
              <a:t>02/04/1440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FBD7101A-60EB-46D4-A5A8-E520C03F8D7E}" type="slidenum">
              <a:rPr lang="ar-IQ" smtClean="0"/>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FE6669FA-4055-4FE5-A3BC-E30D2C8B9AAF}" type="datetimeFigureOut">
              <a:rPr lang="ar-IQ" smtClean="0"/>
              <a:t>02/04/1440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FBD7101A-60EB-46D4-A5A8-E520C03F8D7E}"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FE6669FA-4055-4FE5-A3BC-E30D2C8B9AAF}" type="datetimeFigureOut">
              <a:rPr lang="ar-IQ" smtClean="0"/>
              <a:t>02/04/1440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FBD7101A-60EB-46D4-A5A8-E520C03F8D7E}"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FE6669FA-4055-4FE5-A3BC-E30D2C8B9AAF}" type="datetimeFigureOut">
              <a:rPr lang="ar-IQ" smtClean="0"/>
              <a:t>02/04/1440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FBD7101A-60EB-46D4-A5A8-E520C03F8D7E}"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FE6669FA-4055-4FE5-A3BC-E30D2C8B9AAF}" type="datetimeFigureOut">
              <a:rPr lang="ar-IQ" smtClean="0"/>
              <a:t>02/04/1440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FBD7101A-60EB-46D4-A5A8-E520C03F8D7E}" type="slidenum">
              <a:rPr lang="ar-IQ" smtClean="0"/>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FE6669FA-4055-4FE5-A3BC-E30D2C8B9AAF}" type="datetimeFigureOut">
              <a:rPr lang="ar-IQ" smtClean="0"/>
              <a:t>02/04/1440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FBD7101A-60EB-46D4-A5A8-E520C03F8D7E}" type="slidenum">
              <a:rPr lang="ar-IQ" smtClean="0"/>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FE6669FA-4055-4FE5-A3BC-E30D2C8B9AAF}" type="datetimeFigureOut">
              <a:rPr lang="ar-IQ" smtClean="0"/>
              <a:t>02/04/1440</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FBD7101A-60EB-46D4-A5A8-E520C03F8D7E}" type="slidenum">
              <a:rPr lang="ar-IQ" smtClean="0"/>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FE6669FA-4055-4FE5-A3BC-E30D2C8B9AAF}" type="datetimeFigureOut">
              <a:rPr lang="ar-IQ" smtClean="0"/>
              <a:t>02/04/1440</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FBD7101A-60EB-46D4-A5A8-E520C03F8D7E}"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FE6669FA-4055-4FE5-A3BC-E30D2C8B9AAF}" type="datetimeFigureOut">
              <a:rPr lang="ar-IQ" smtClean="0"/>
              <a:t>02/04/1440</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FBD7101A-60EB-46D4-A5A8-E520C03F8D7E}"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FE6669FA-4055-4FE5-A3BC-E30D2C8B9AAF}" type="datetimeFigureOut">
              <a:rPr lang="ar-IQ" smtClean="0"/>
              <a:t>02/04/1440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FBD7101A-60EB-46D4-A5A8-E520C03F8D7E}" type="slidenum">
              <a:rPr lang="ar-IQ" smtClean="0"/>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FE6669FA-4055-4FE5-A3BC-E30D2C8B9AAF}" type="datetimeFigureOut">
              <a:rPr lang="ar-IQ" smtClean="0"/>
              <a:t>02/04/1440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FBD7101A-60EB-46D4-A5A8-E520C03F8D7E}" type="slidenum">
              <a:rPr lang="ar-IQ" smtClean="0"/>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FE6669FA-4055-4FE5-A3BC-E30D2C8B9AAF}" type="datetimeFigureOut">
              <a:rPr lang="ar-IQ" smtClean="0"/>
              <a:t>02/04/1440</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FBD7101A-60EB-46D4-A5A8-E520C03F8D7E}" type="slidenum">
              <a:rPr lang="ar-IQ" smtClean="0"/>
              <a:t>‹#›</a:t>
            </a:fld>
            <a:endParaRPr lang="ar-IQ"/>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142852"/>
            <a:ext cx="7772400" cy="941385"/>
          </a:xfrm>
        </p:spPr>
        <p:txBody>
          <a:bodyPr>
            <a:normAutofit fontScale="90000"/>
          </a:bodyPr>
          <a:lstStyle/>
          <a:p>
            <a:pPr lvl="0"/>
            <a:r>
              <a:rPr lang="ar-SA" sz="3100" b="1" dirty="0"/>
              <a:t>لاختبارات</a:t>
            </a:r>
            <a:r>
              <a:rPr lang="en-US" sz="3100" dirty="0"/>
              <a:t/>
            </a:r>
            <a:br>
              <a:rPr lang="en-US" sz="3100" dirty="0"/>
            </a:br>
            <a:r>
              <a:rPr lang="ar-SA" sz="3100" b="1" dirty="0"/>
              <a:t>أولا : مفهوم الاختبارات</a:t>
            </a:r>
            <a:r>
              <a:rPr lang="ar-SA" sz="3100" b="1" dirty="0" smtClean="0"/>
              <a:t>:</a:t>
            </a:r>
            <a:endParaRPr lang="ar-IQ" dirty="0"/>
          </a:p>
        </p:txBody>
      </p:sp>
      <p:sp>
        <p:nvSpPr>
          <p:cNvPr id="3" name="عنوان فرعي 2"/>
          <p:cNvSpPr>
            <a:spLocks noGrp="1"/>
          </p:cNvSpPr>
          <p:nvPr>
            <p:ph type="subTitle" idx="1"/>
          </p:nvPr>
        </p:nvSpPr>
        <p:spPr>
          <a:xfrm>
            <a:off x="571472" y="1285860"/>
            <a:ext cx="8001056" cy="4714908"/>
          </a:xfrm>
        </p:spPr>
        <p:txBody>
          <a:bodyPr>
            <a:normAutofit fontScale="47500" lnSpcReduction="20000"/>
          </a:bodyPr>
          <a:lstStyle/>
          <a:p>
            <a:pPr algn="just"/>
            <a:r>
              <a:rPr lang="ar-SA" b="1" dirty="0">
                <a:solidFill>
                  <a:schemeClr val="tx1"/>
                </a:solidFill>
              </a:rPr>
              <a:t>أولا : مفهوم الاختبارات:</a:t>
            </a:r>
            <a:endParaRPr lang="en-US" dirty="0">
              <a:solidFill>
                <a:schemeClr val="tx1"/>
              </a:solidFill>
            </a:endParaRPr>
          </a:p>
          <a:p>
            <a:pPr algn="just"/>
            <a:r>
              <a:rPr lang="ar-SA" dirty="0">
                <a:solidFill>
                  <a:schemeClr val="tx1"/>
                </a:solidFill>
              </a:rPr>
              <a:t>	وهي أدوات البحث المهمة لجمع البيانات ، والتي يجب أن تتوفر فيها تعليمات محددة لتطبيقها وتصحيحها وتفسير نتائجها ، كما يتوافر لها المقومات العلمية من صدق وثبات وموضوعية </a:t>
            </a:r>
            <a:r>
              <a:rPr lang="ar-SA" dirty="0" smtClean="0">
                <a:solidFill>
                  <a:schemeClr val="tx1"/>
                </a:solidFill>
              </a:rPr>
              <a:t>.</a:t>
            </a:r>
            <a:endParaRPr lang="en-US" dirty="0">
              <a:solidFill>
                <a:schemeClr val="tx1"/>
              </a:solidFill>
            </a:endParaRPr>
          </a:p>
          <a:p>
            <a:pPr algn="just"/>
            <a:r>
              <a:rPr lang="ar-SA" b="1" dirty="0">
                <a:solidFill>
                  <a:schemeClr val="tx1"/>
                </a:solidFill>
              </a:rPr>
              <a:t>ثانيا : خطوات تصميم الاختبار.</a:t>
            </a:r>
            <a:endParaRPr lang="en-US" dirty="0">
              <a:solidFill>
                <a:schemeClr val="tx1"/>
              </a:solidFill>
            </a:endParaRPr>
          </a:p>
          <a:p>
            <a:pPr lvl="0" algn="just"/>
            <a:r>
              <a:rPr lang="ar-SA" dirty="0">
                <a:solidFill>
                  <a:schemeClr val="tx1"/>
                </a:solidFill>
              </a:rPr>
              <a:t>تحديد الهدف من الاختبار.</a:t>
            </a:r>
            <a:endParaRPr lang="en-US" dirty="0">
              <a:solidFill>
                <a:schemeClr val="tx1"/>
              </a:solidFill>
            </a:endParaRPr>
          </a:p>
          <a:p>
            <a:pPr lvl="0" algn="just"/>
            <a:r>
              <a:rPr lang="ar-SA" dirty="0">
                <a:solidFill>
                  <a:schemeClr val="tx1"/>
                </a:solidFill>
              </a:rPr>
              <a:t>تحديد المجتمع الأصلي الذي يضع له الاختبار.</a:t>
            </a:r>
            <a:endParaRPr lang="en-US" dirty="0">
              <a:solidFill>
                <a:schemeClr val="tx1"/>
              </a:solidFill>
            </a:endParaRPr>
          </a:p>
          <a:p>
            <a:pPr lvl="0" algn="just"/>
            <a:r>
              <a:rPr lang="ar-SA" dirty="0">
                <a:solidFill>
                  <a:schemeClr val="tx1"/>
                </a:solidFill>
              </a:rPr>
              <a:t>تحديد الصفة أو السمة التي يقيسها الاختبار.</a:t>
            </a:r>
            <a:endParaRPr lang="en-US" dirty="0">
              <a:solidFill>
                <a:schemeClr val="tx1"/>
              </a:solidFill>
            </a:endParaRPr>
          </a:p>
          <a:p>
            <a:pPr lvl="0" algn="just"/>
            <a:r>
              <a:rPr lang="ar-SA" dirty="0">
                <a:solidFill>
                  <a:schemeClr val="tx1"/>
                </a:solidFill>
              </a:rPr>
              <a:t>تحليل الصفة للتعرف على جميع الأبعاد التي تتضمنها وتؤثر فيها ، وذلك من خلال أجراء الدراسة المسحية لتحديد الأبعاد وأهمية كل بعد بالنسبة للمجال ككل.</a:t>
            </a:r>
            <a:endParaRPr lang="en-US" dirty="0">
              <a:solidFill>
                <a:schemeClr val="tx1"/>
              </a:solidFill>
            </a:endParaRPr>
          </a:p>
          <a:p>
            <a:pPr lvl="0" algn="just"/>
            <a:r>
              <a:rPr lang="ar-SA" dirty="0">
                <a:solidFill>
                  <a:schemeClr val="tx1"/>
                </a:solidFill>
              </a:rPr>
              <a:t>اختيار وحدات الاختبار بحيث تغطي جميع هذه الأبعاد التي تتكون منها السمة </a:t>
            </a:r>
            <a:r>
              <a:rPr lang="ar-SA" dirty="0" err="1">
                <a:solidFill>
                  <a:schemeClr val="tx1"/>
                </a:solidFill>
              </a:rPr>
              <a:t>المقيسه</a:t>
            </a:r>
            <a:r>
              <a:rPr lang="ar-SA" dirty="0">
                <a:solidFill>
                  <a:schemeClr val="tx1"/>
                </a:solidFill>
              </a:rPr>
              <a:t>.</a:t>
            </a:r>
            <a:endParaRPr lang="en-US" dirty="0">
              <a:solidFill>
                <a:schemeClr val="tx1"/>
              </a:solidFill>
            </a:endParaRPr>
          </a:p>
          <a:p>
            <a:pPr lvl="0" algn="just"/>
            <a:r>
              <a:rPr lang="ar-SA" dirty="0">
                <a:solidFill>
                  <a:schemeClr val="tx1"/>
                </a:solidFill>
              </a:rPr>
              <a:t>تحديد عدد الأسئلة في كل بعد ضوء الأهمية النسبية له.</a:t>
            </a:r>
            <a:endParaRPr lang="en-US" dirty="0">
              <a:solidFill>
                <a:schemeClr val="tx1"/>
              </a:solidFill>
            </a:endParaRPr>
          </a:p>
          <a:p>
            <a:pPr lvl="0" algn="just"/>
            <a:r>
              <a:rPr lang="ar-SA" dirty="0">
                <a:solidFill>
                  <a:schemeClr val="tx1"/>
                </a:solidFill>
              </a:rPr>
              <a:t>صياغة الأسئلة المختلفة بأسلوب واضح دقيق.</a:t>
            </a:r>
            <a:endParaRPr lang="en-US" dirty="0">
              <a:solidFill>
                <a:schemeClr val="tx1"/>
              </a:solidFill>
            </a:endParaRPr>
          </a:p>
          <a:p>
            <a:pPr lvl="0" algn="just"/>
            <a:r>
              <a:rPr lang="ar-SA" dirty="0">
                <a:solidFill>
                  <a:schemeClr val="tx1"/>
                </a:solidFill>
              </a:rPr>
              <a:t>تحديد مستوى صعوبة الأسئلة للمبحوثين.</a:t>
            </a:r>
            <a:endParaRPr lang="en-US" dirty="0">
              <a:solidFill>
                <a:schemeClr val="tx1"/>
              </a:solidFill>
            </a:endParaRPr>
          </a:p>
          <a:p>
            <a:pPr lvl="0" algn="just"/>
            <a:r>
              <a:rPr lang="ar-SA" dirty="0">
                <a:solidFill>
                  <a:schemeClr val="tx1"/>
                </a:solidFill>
              </a:rPr>
              <a:t>كتابة تعليمات الاختبار وبنوده بلغة واضحة مختصرة.</a:t>
            </a:r>
            <a:endParaRPr lang="en-US" dirty="0">
              <a:solidFill>
                <a:schemeClr val="tx1"/>
              </a:solidFill>
            </a:endParaRPr>
          </a:p>
          <a:p>
            <a:pPr lvl="0" algn="just"/>
            <a:r>
              <a:rPr lang="ar-SA" dirty="0">
                <a:solidFill>
                  <a:schemeClr val="tx1"/>
                </a:solidFill>
              </a:rPr>
              <a:t>تطبيق الاختبار في دراسة استطلاعية على عينة من مجتمع البحث للتعرف على مدى مناسبة الاختبار من حيث الصياغة والمضمون للتطبيق على عينة البحث ، وكذلك تحديد الوقت اللازم للإجراء.</a:t>
            </a:r>
            <a:endParaRPr lang="en-US" dirty="0">
              <a:solidFill>
                <a:schemeClr val="tx1"/>
              </a:solidFill>
            </a:endParaRPr>
          </a:p>
          <a:p>
            <a:pPr lvl="0" algn="just"/>
            <a:r>
              <a:rPr lang="ar-SA" dirty="0">
                <a:solidFill>
                  <a:schemeClr val="tx1"/>
                </a:solidFill>
              </a:rPr>
              <a:t>فحص استجابات المبحوثين.</a:t>
            </a:r>
            <a:endParaRPr lang="en-US" dirty="0">
              <a:solidFill>
                <a:schemeClr val="tx1"/>
              </a:solidFill>
            </a:endParaRPr>
          </a:p>
          <a:p>
            <a:pPr lvl="0" algn="just"/>
            <a:r>
              <a:rPr lang="ar-SA" dirty="0">
                <a:solidFill>
                  <a:schemeClr val="tx1"/>
                </a:solidFill>
              </a:rPr>
              <a:t>تعديل الاختبار في ضوء نتائج الدراسة الاستطلاعية للتغلب على نواحي الضعف التي ظهرت عند التطبيق ، وحذف البنود الضعيفة أو تعديلها.</a:t>
            </a:r>
            <a:endParaRPr lang="en-US" dirty="0">
              <a:solidFill>
                <a:schemeClr val="tx1"/>
              </a:solidFill>
            </a:endParaRPr>
          </a:p>
          <a:p>
            <a:endParaRPr lang="ar-IQ"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500042"/>
            <a:ext cx="8229600" cy="5626121"/>
          </a:xfrm>
        </p:spPr>
        <p:txBody>
          <a:bodyPr>
            <a:normAutofit fontScale="55000" lnSpcReduction="20000"/>
          </a:bodyPr>
          <a:lstStyle/>
          <a:p>
            <a:pPr lvl="0"/>
            <a:r>
              <a:rPr lang="ar-SA" dirty="0"/>
              <a:t> مراجعة الاختبار للتأكد من أن جميع أبعاد السمة أو الصفة أو القدرة ألمقاسه لازالت ممثله في الاختبار بنسب ملائمة في ضوء أهميتها النسبية.</a:t>
            </a:r>
            <a:endParaRPr lang="en-US" dirty="0"/>
          </a:p>
          <a:p>
            <a:pPr lvl="0"/>
            <a:r>
              <a:rPr lang="ar-SA" dirty="0"/>
              <a:t>أجراء المعاملات العلمية من صدق وثبات وموضوعية.</a:t>
            </a:r>
            <a:endParaRPr lang="en-US" dirty="0"/>
          </a:p>
          <a:p>
            <a:pPr lvl="0"/>
            <a:r>
              <a:rPr lang="ar-SA" dirty="0"/>
              <a:t>تطبيق الاختبار وأعداد المعايير ، ويتم استخراج المعايير عن طريق تطبيق الصورة النهائية للاختبار على عدد كاف من مجتمع البحث تتوفر فيه جميع خصائص المجتمع الأصلي ، وتعد المعايير من البيانات التي تم جمعها.</a:t>
            </a:r>
            <a:endParaRPr lang="en-US" dirty="0"/>
          </a:p>
          <a:p>
            <a:r>
              <a:rPr lang="ar-SA" dirty="0"/>
              <a:t> </a:t>
            </a:r>
            <a:endParaRPr lang="en-US" dirty="0"/>
          </a:p>
          <a:p>
            <a:r>
              <a:rPr lang="ar-SA" b="1" dirty="0"/>
              <a:t>ثانيا: الشروط العلمية للاختبار.</a:t>
            </a:r>
            <a:endParaRPr lang="en-US" dirty="0"/>
          </a:p>
          <a:p>
            <a:r>
              <a:rPr lang="ar-SA" b="1" dirty="0"/>
              <a:t>وتشمل الأسس العلمية للاختبار وهي :</a:t>
            </a:r>
            <a:endParaRPr lang="en-US" dirty="0"/>
          </a:p>
          <a:p>
            <a:r>
              <a:rPr lang="ar-SA" b="1" dirty="0"/>
              <a:t> </a:t>
            </a:r>
            <a:endParaRPr lang="en-US" dirty="0"/>
          </a:p>
          <a:p>
            <a:pPr lvl="0"/>
            <a:r>
              <a:rPr lang="ar-SA" b="1" dirty="0"/>
              <a:t>صدق الاختبار.</a:t>
            </a:r>
            <a:endParaRPr lang="en-US" dirty="0"/>
          </a:p>
          <a:p>
            <a:r>
              <a:rPr lang="ar-SA" dirty="0"/>
              <a:t>	ويقصد </a:t>
            </a:r>
            <a:r>
              <a:rPr lang="ar-SA" dirty="0" err="1"/>
              <a:t>به</a:t>
            </a:r>
            <a:r>
              <a:rPr lang="ar-SA" dirty="0"/>
              <a:t> أن الاختبار يقيس ما وضع من اجله ، أي يعطي درجة انعكاس أو تمثيلا لقدرة الفرد .</a:t>
            </a:r>
            <a:endParaRPr lang="en-US" dirty="0"/>
          </a:p>
          <a:p>
            <a:r>
              <a:rPr lang="ar-SA" dirty="0"/>
              <a:t>	وفي بعض الأحيان يكون للاختبار صادقا في مستوى معين ولكن قد لا يكون صادقا لمستوى أخر مختلف سواء بالعمر أو الجنس  لنفس الاختبار، مثلا اختبارات اللياقة البدنية للناشئين تختلف لفئة المتقدمين كذلك اختبارات النساء تختلف عن الرجال ، في حالة تطبيق نفس الاختبار أي يكون صادقا في المرحلة الأولى وغير صادقا في المرحلة الثانية .</a:t>
            </a:r>
            <a:endParaRPr lang="en-US" dirty="0"/>
          </a:p>
          <a:p>
            <a:r>
              <a:rPr lang="ar-SA" dirty="0"/>
              <a:t>	ولكي نستخدم نفس الاختبار لابد من أيجاد الصدق له على نفس العينة من خلال أيجاد معاملات الصدق .</a:t>
            </a:r>
            <a:endParaRPr lang="en-US" dirty="0"/>
          </a:p>
          <a:p>
            <a:r>
              <a:rPr lang="ar-SA" dirty="0"/>
              <a:t>	وان تحقيق الصدق أهم من تحقيق الثبات ، لأنه من المحتمل أن تكون الأداء ثابتة ولكنها غير صادقة .</a:t>
            </a:r>
            <a:endParaRPr lang="en-US" dirty="0"/>
          </a:p>
          <a:p>
            <a:endParaRPr lang="ar-IQ"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28604"/>
            <a:ext cx="8229600" cy="5697559"/>
          </a:xfrm>
        </p:spPr>
        <p:txBody>
          <a:bodyPr>
            <a:normAutofit fontScale="92500" lnSpcReduction="10000"/>
          </a:bodyPr>
          <a:lstStyle/>
          <a:p>
            <a:pPr lvl="0"/>
            <a:r>
              <a:rPr lang="ar-SA" b="1" dirty="0"/>
              <a:t>ثبات الاختبار:</a:t>
            </a:r>
            <a:endParaRPr lang="en-US" dirty="0"/>
          </a:p>
          <a:p>
            <a:r>
              <a:rPr lang="ar-SA" dirty="0"/>
              <a:t>	وتعني الثبات أي الاستقرار ، بمعنى انه لو كرر تطبيق الاختبار لعدة مرات يعطي نفس النتيجة .</a:t>
            </a:r>
            <a:endParaRPr lang="en-US" dirty="0"/>
          </a:p>
          <a:p>
            <a:r>
              <a:rPr lang="ar-SA" dirty="0"/>
              <a:t>	كما أن الثبات يعني الموضوعية بمعنى أن الفرد يحصل على نفس الدرجة مهما اختلف الباحث الذي يطبق الاختبار أو الذي يصححه، وفي هذه الحالة يكون الاختبار الثابت اختبارا يقدر الفرد تقديرا لا يختلف في حسابه اثنان. </a:t>
            </a:r>
            <a:endParaRPr lang="en-US" dirty="0"/>
          </a:p>
          <a:p>
            <a:r>
              <a:rPr lang="ar-SA" dirty="0"/>
              <a:t>	ومعامل الثبات هو معامل الارتباط بين درجات الأفراد على الاختبار بين مرات الإجراء المختلفة ، أو بين نتائج إجراء الاختبار على مجموعة واحدة من الأفراد على أن يقوم بالأجراء باحثون مختلفون ، وهكذا يتضح أن معامل الثبات هو معامل الارتباط بين الاختبار ونفسه.</a:t>
            </a:r>
            <a:endParaRPr lang="en-US" dirty="0"/>
          </a:p>
          <a:p>
            <a:endParaRPr lang="ar-IQ"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571480"/>
            <a:ext cx="8229600" cy="5554683"/>
          </a:xfrm>
        </p:spPr>
        <p:txBody>
          <a:bodyPr/>
          <a:lstStyle/>
          <a:p>
            <a:pPr lvl="0"/>
            <a:r>
              <a:rPr lang="ar-SA" b="1" dirty="0"/>
              <a:t>موضوعية الاختبار.</a:t>
            </a:r>
            <a:endParaRPr lang="en-US" dirty="0"/>
          </a:p>
          <a:p>
            <a:r>
              <a:rPr lang="ar-SA" dirty="0"/>
              <a:t>	ويقصد </a:t>
            </a:r>
            <a:r>
              <a:rPr lang="ar-SA" dirty="0" err="1"/>
              <a:t>بها</a:t>
            </a:r>
            <a:r>
              <a:rPr lang="ar-SA" dirty="0"/>
              <a:t> مدى وضوح التعليمات الخاصة بتطبيق الاختبار، وحساب الدرجات والنتائج الخاصة.</a:t>
            </a:r>
            <a:endParaRPr lang="en-US" dirty="0"/>
          </a:p>
          <a:p>
            <a:r>
              <a:rPr lang="ar-SA" dirty="0"/>
              <a:t>	كما تعني الموضوعية عدم اختلاف المصححين في تقدير الإجابات على أسئلة الاختبار، وهي تعني أيضا أن يكون لأسئلة الاختبار نفس المعنى عند مختلف أفراد العينة التي يطبق عليها.</a:t>
            </a:r>
            <a:endParaRPr lang="en-US" dirty="0"/>
          </a:p>
          <a:p>
            <a:endParaRPr lang="ar-IQ" dirty="0"/>
          </a:p>
        </p:txBody>
      </p:sp>
    </p:spTree>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TotalTime>
  <Words>80</Words>
  <Application>Microsoft Office PowerPoint</Application>
  <PresentationFormat>عرض على الشاشة (3:4)‏</PresentationFormat>
  <Paragraphs>35</Paragraphs>
  <Slides>4</Slides>
  <Notes>0</Notes>
  <HiddenSlides>0</HiddenSlides>
  <MMClips>0</MMClips>
  <ScaleCrop>false</ScaleCrop>
  <HeadingPairs>
    <vt:vector size="4" baseType="variant">
      <vt:variant>
        <vt:lpstr>سمة</vt:lpstr>
      </vt:variant>
      <vt:variant>
        <vt:i4>1</vt:i4>
      </vt:variant>
      <vt:variant>
        <vt:lpstr>عناوين الشرائح</vt:lpstr>
      </vt:variant>
      <vt:variant>
        <vt:i4>4</vt:i4>
      </vt:variant>
    </vt:vector>
  </HeadingPairs>
  <TitlesOfParts>
    <vt:vector size="5" baseType="lpstr">
      <vt:lpstr>سمة Office</vt:lpstr>
      <vt:lpstr>لاختبارات أولا : مفهوم الاختبارات:</vt:lpstr>
      <vt:lpstr>الشريحة 2</vt:lpstr>
      <vt:lpstr>الشريحة 3</vt:lpstr>
      <vt:lpstr>الشريحة 4</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لاختبارات أولا : مفهوم الاختبارات:</dc:title>
  <dc:creator>KING</dc:creator>
  <cp:lastModifiedBy>KING</cp:lastModifiedBy>
  <cp:revision>2</cp:revision>
  <dcterms:created xsi:type="dcterms:W3CDTF">2018-12-10T17:37:02Z</dcterms:created>
  <dcterms:modified xsi:type="dcterms:W3CDTF">2018-12-10T17:39:58Z</dcterms:modified>
</cp:coreProperties>
</file>